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7559675" cy="10691813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263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81A232F-EBD7-4241-B375-B2A1A36E3C0A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701640" y="757440"/>
            <a:ext cx="615384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lv-LV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377640" y="2501640"/>
            <a:ext cx="6803280" cy="29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377640" y="5740560"/>
            <a:ext cx="6803280" cy="29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ABB161C-4B33-4109-91F2-F1344A2FD728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701640" y="757440"/>
            <a:ext cx="615384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lv-LV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377640" y="2501640"/>
            <a:ext cx="3319920" cy="29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863880" y="2501640"/>
            <a:ext cx="3319920" cy="29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377640" y="5740560"/>
            <a:ext cx="3319920" cy="29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3863880" y="5740560"/>
            <a:ext cx="3319920" cy="29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48C0BEB-C25C-4ADE-8C82-A0BD49774377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701640" y="757440"/>
            <a:ext cx="615384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lv-LV" sz="4400" b="0" strike="noStrike" spc="-1"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377640" y="2501640"/>
            <a:ext cx="2190240" cy="29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2677680" y="2501640"/>
            <a:ext cx="2190240" cy="29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4978080" y="2501640"/>
            <a:ext cx="2190240" cy="29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/>
          </p:nvPr>
        </p:nvSpPr>
        <p:spPr>
          <a:xfrm>
            <a:off x="377640" y="5740560"/>
            <a:ext cx="2190240" cy="29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/>
          </p:nvPr>
        </p:nvSpPr>
        <p:spPr>
          <a:xfrm>
            <a:off x="2677680" y="5740560"/>
            <a:ext cx="2190240" cy="29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/>
          </p:nvPr>
        </p:nvSpPr>
        <p:spPr>
          <a:xfrm>
            <a:off x="4978080" y="5740560"/>
            <a:ext cx="2190240" cy="29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5D5A6EE-7486-48BD-B3E2-66F7717DE0A9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701640" y="757440"/>
            <a:ext cx="615384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lv-LV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377640" y="2501640"/>
            <a:ext cx="6803280" cy="620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lv-LV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E407AD6-BF2B-4691-BE29-D474E6A1C39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701640" y="757440"/>
            <a:ext cx="615384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lv-LV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377640" y="2501640"/>
            <a:ext cx="6803280" cy="620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7F8ED34-EEA1-4542-9898-76DCE18FC4F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701640" y="757440"/>
            <a:ext cx="615384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lv-LV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377640" y="2501640"/>
            <a:ext cx="3319920" cy="620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3863880" y="2501640"/>
            <a:ext cx="3319920" cy="620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4CFC224-EC2B-49EB-96CE-63F50B827F40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701640" y="757440"/>
            <a:ext cx="615384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lv-LV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557DC5C-95EB-47B3-8414-9D151132E206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701640" y="757440"/>
            <a:ext cx="6153840" cy="770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lv-LV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59AFDBA-D6DA-4D4B-9A09-43DA42311200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701640" y="757440"/>
            <a:ext cx="615384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lv-LV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377640" y="2501640"/>
            <a:ext cx="3319920" cy="29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3863880" y="2501640"/>
            <a:ext cx="3319920" cy="620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377640" y="5740560"/>
            <a:ext cx="3319920" cy="29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D4C297D-3C43-46AE-AB7A-CC4091570BD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701640" y="757440"/>
            <a:ext cx="615384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lv-LV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377640" y="2501640"/>
            <a:ext cx="3319920" cy="620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3863880" y="2501640"/>
            <a:ext cx="3319920" cy="29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3863880" y="5740560"/>
            <a:ext cx="3319920" cy="29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CE56313-973F-43A6-A2FF-E3C7F4D4483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701640" y="757440"/>
            <a:ext cx="615384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lv-LV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377640" y="2501640"/>
            <a:ext cx="3319920" cy="29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3863880" y="2501640"/>
            <a:ext cx="3319920" cy="29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377640" y="5740560"/>
            <a:ext cx="6803280" cy="295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4AD7F27-85B7-4CB6-BE3E-5E5B1781741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/>
          <p:cNvSpPr/>
          <p:nvPr/>
        </p:nvSpPr>
        <p:spPr>
          <a:xfrm>
            <a:off x="3153240" y="8884440"/>
            <a:ext cx="4044960" cy="1445760"/>
          </a:xfrm>
          <a:custGeom>
            <a:avLst/>
            <a:gdLst/>
            <a:ahLst/>
            <a:cxnLst/>
            <a:rect l="l" t="t" r="r" b="b"/>
            <a:pathLst>
              <a:path w="11241" h="4021">
                <a:moveTo>
                  <a:pt x="0" y="4021"/>
                </a:moveTo>
                <a:lnTo>
                  <a:pt x="11241" y="4021"/>
                </a:lnTo>
                <a:cubicBezTo>
                  <a:pt x="11241" y="4021"/>
                  <a:pt x="11241" y="1340"/>
                  <a:pt x="11241" y="0"/>
                </a:cubicBezTo>
                <a:cubicBezTo>
                  <a:pt x="7495" y="1282"/>
                  <a:pt x="3747" y="2563"/>
                  <a:pt x="0" y="3845"/>
                </a:cubicBezTo>
                <a:cubicBezTo>
                  <a:pt x="0" y="3903"/>
                  <a:pt x="0" y="4021"/>
                  <a:pt x="0" y="4021"/>
                </a:cubicBezTo>
                <a:close/>
              </a:path>
            </a:pathLst>
          </a:custGeom>
          <a:solidFill>
            <a:srgbClr val="0D84A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Freeform: Shape 7"/>
          <p:cNvSpPr/>
          <p:nvPr/>
        </p:nvSpPr>
        <p:spPr>
          <a:xfrm>
            <a:off x="360000" y="360000"/>
            <a:ext cx="6838200" cy="2893320"/>
          </a:xfrm>
          <a:custGeom>
            <a:avLst/>
            <a:gdLst/>
            <a:ahLst/>
            <a:cxnLst/>
            <a:rect l="l" t="t" r="r" b="b"/>
            <a:pathLst>
              <a:path w="19000" h="8042">
                <a:moveTo>
                  <a:pt x="19000" y="0"/>
                </a:moveTo>
                <a:cubicBezTo>
                  <a:pt x="12667" y="0"/>
                  <a:pt x="0" y="0"/>
                  <a:pt x="0" y="0"/>
                </a:cubicBezTo>
                <a:cubicBezTo>
                  <a:pt x="0" y="0"/>
                  <a:pt x="0" y="5361"/>
                  <a:pt x="0" y="8042"/>
                </a:cubicBezTo>
                <a:cubicBezTo>
                  <a:pt x="6333" y="5419"/>
                  <a:pt x="12667" y="2798"/>
                  <a:pt x="19000" y="176"/>
                </a:cubicBezTo>
                <a:cubicBezTo>
                  <a:pt x="19000" y="288"/>
                  <a:pt x="19000" y="399"/>
                  <a:pt x="19000" y="512"/>
                </a:cubicBezTo>
                <a:cubicBezTo>
                  <a:pt x="19000" y="529"/>
                  <a:pt x="19000" y="545"/>
                  <a:pt x="19000" y="563"/>
                </a:cubicBezTo>
                <a:lnTo>
                  <a:pt x="19000" y="565"/>
                </a:lnTo>
                <a:lnTo>
                  <a:pt x="19000" y="563"/>
                </a:lnTo>
                <a:cubicBezTo>
                  <a:pt x="19000" y="561"/>
                  <a:pt x="19000" y="559"/>
                  <a:pt x="19000" y="558"/>
                </a:cubicBezTo>
                <a:cubicBezTo>
                  <a:pt x="19000" y="545"/>
                  <a:pt x="19000" y="535"/>
                  <a:pt x="19000" y="522"/>
                </a:cubicBezTo>
                <a:cubicBezTo>
                  <a:pt x="19000" y="348"/>
                  <a:pt x="19000" y="174"/>
                  <a:pt x="19000" y="0"/>
                </a:cubicBezTo>
                <a:close/>
              </a:path>
            </a:pathLst>
          </a:custGeom>
          <a:solidFill>
            <a:srgbClr val="0D84A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701640" y="757440"/>
            <a:ext cx="6153840" cy="166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lv-LV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>
          <a:xfrm>
            <a:off x="2698920" y="9443880"/>
            <a:ext cx="2166120" cy="68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ctr">
              <a:lnSpc>
                <a:spcPct val="100000"/>
              </a:lnSpc>
              <a:buNone/>
              <a:defRPr lang="lv-LV" sz="1400" b="0" strike="noStrike" spc="-1">
                <a:latin typeface="Noto Sans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lv-LV" sz="1400" b="0" strike="noStrike" spc="-1">
                <a:latin typeface="Noto Sans"/>
              </a:rPr>
              <a:t>&lt;footer&gt;</a:t>
            </a:r>
            <a:endParaRPr lang="lv-LV" sz="1400" b="0" strike="noStrike" spc="-1"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>
          <a:xfrm>
            <a:off x="5263920" y="9443880"/>
            <a:ext cx="1591560" cy="68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lnSpc>
                <a:spcPct val="100000"/>
              </a:lnSpc>
              <a:buNone/>
              <a:defRPr lang="lv-LV" sz="1400" b="0" strike="noStrike" spc="-1">
                <a:latin typeface="Noto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55D2D7A-98F5-4AE5-9056-218F49B8282F}" type="slidenum">
              <a:rPr lang="lv-LV" sz="1400" b="0" strike="noStrike" spc="-1">
                <a:latin typeface="Noto Sans"/>
              </a:rPr>
              <a:t>‹#›</a:t>
            </a:fld>
            <a:endParaRPr lang="lv-LV" sz="1400" b="0" strike="noStrike" spc="-1"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>
          <a:xfrm>
            <a:off x="701640" y="9443880"/>
            <a:ext cx="1591560" cy="68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>
              <a:defRPr lang="lv-LV" sz="1400" b="0" strike="noStrike" spc="-1">
                <a:latin typeface="Times New Roman"/>
              </a:defRPr>
            </a:lvl1pPr>
          </a:lstStyle>
          <a:p>
            <a:r>
              <a:rPr lang="lv-LV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377640" y="2501640"/>
            <a:ext cx="6803280" cy="6200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v-LV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v-LV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gnese.savockina@nilsson.lv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Agnese.savockina@nilsson.l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Agnese.savockina@nilsson.l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Agnese.savockina@nilsson.lv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-900000" y="360000"/>
            <a:ext cx="6693840" cy="220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500" b="1" strike="noStrike" spc="-1">
                <a:latin typeface="Liberation Serif;Times New Roman"/>
                <a:ea typeface="Nimbus Sans"/>
              </a:rPr>
              <a:t>LIQUIDATION OF ROASTING EQUIPMENT</a:t>
            </a:r>
            <a:br/>
            <a:r>
              <a:rPr lang="en-US" sz="1500" b="1" strike="noStrike" spc="-1">
                <a:latin typeface="Liberation Serif;Times New Roman"/>
                <a:ea typeface="Nimbus Sans"/>
              </a:rPr>
              <a:t>ONE – TIME OFFER</a:t>
            </a:r>
            <a:endParaRPr lang="lv-LV" sz="1500" b="0" strike="noStrike" spc="-1">
              <a:latin typeface="Arial"/>
            </a:endParaRPr>
          </a:p>
        </p:txBody>
      </p:sp>
      <p:pic>
        <p:nvPicPr>
          <p:cNvPr id="45" name="Picture 44"/>
          <p:cNvPicPr/>
          <p:nvPr/>
        </p:nvPicPr>
        <p:blipFill>
          <a:blip r:embed="rId2"/>
          <a:stretch/>
        </p:blipFill>
        <p:spPr>
          <a:xfrm>
            <a:off x="540000" y="8640000"/>
            <a:ext cx="1978560" cy="1473120"/>
          </a:xfrm>
          <a:prstGeom prst="rect">
            <a:avLst/>
          </a:prstGeom>
          <a:ln w="0">
            <a:noFill/>
          </a:ln>
        </p:spPr>
      </p:pic>
      <p:sp>
        <p:nvSpPr>
          <p:cNvPr id="46" name="Rectangle 45"/>
          <p:cNvSpPr/>
          <p:nvPr/>
        </p:nvSpPr>
        <p:spPr>
          <a:xfrm>
            <a:off x="360000" y="7724880"/>
            <a:ext cx="3418200" cy="913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Located in Zakumuiza, Avotini, </a:t>
            </a: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Ropazu district, Latvia.</a:t>
            </a: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Easy cargo loading.</a:t>
            </a:r>
            <a:endParaRPr lang="lv-LV" sz="1200" b="0" strike="noStrike" spc="-1">
              <a:latin typeface="Arial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40000" y="7380000"/>
            <a:ext cx="1438560" cy="35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Cantarell"/>
              </a:rPr>
              <a:t>LOCATION</a:t>
            </a:r>
            <a:endParaRPr lang="lv-LV" sz="1000" b="0" strike="noStrike" spc="-1">
              <a:latin typeface="Arial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320360" y="2700000"/>
            <a:ext cx="2158200" cy="372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Cantarell"/>
              </a:rPr>
              <a:t>ABOUT THE ASSETS</a:t>
            </a:r>
            <a:endParaRPr lang="lv-LV" sz="1000" b="0" strike="noStrike" spc="-1">
              <a:latin typeface="Arial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140000" y="3091680"/>
            <a:ext cx="3418200" cy="1586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Cantarell"/>
              </a:rPr>
              <a:t>The offer includes a fully complete coffee roasting, sorting &amp;  packaging line. </a:t>
            </a: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Cantarell"/>
              </a:rPr>
              <a:t>The equipment on offer is both completely new and slightly used. All equipment is in very good condition.</a:t>
            </a: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Cantarell"/>
              </a:rPr>
              <a:t>Roasting, sorting &amp; packaging line capacity: up their 400 kg/h; 3200 kg 1 shift.</a:t>
            </a:r>
            <a:endParaRPr lang="lv-LV" sz="1200" b="0" strike="noStrike" spc="-1">
              <a:latin typeface="Arial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320360" y="4860000"/>
            <a:ext cx="2158200" cy="372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Cantarell"/>
              </a:rPr>
              <a:t>THE EQUIPMENT</a:t>
            </a:r>
            <a:endParaRPr lang="lv-LV" sz="1000" b="0" strike="noStrike" spc="-1">
              <a:latin typeface="Arial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780000" y="5263560"/>
            <a:ext cx="3778560" cy="265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Cantarell"/>
              </a:rPr>
              <a:t>	Coffee beans roasting lines:</a:t>
            </a: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Cantarell"/>
              </a:rPr>
              <a:t>* Coffee bean roasting line SR120 (new, 2023), </a:t>
            </a:r>
            <a:br/>
            <a:r>
              <a:rPr lang="en-US" sz="1200" b="0" strike="noStrike" spc="-1">
                <a:solidFill>
                  <a:srgbClr val="000000"/>
                </a:solidFill>
                <a:latin typeface="Arial"/>
                <a:ea typeface="Cantarell"/>
              </a:rPr>
              <a:t>* Coffee bean roasting line SR 25 (2017)</a:t>
            </a:r>
            <a:br/>
            <a:r>
              <a:rPr lang="en-US" sz="1200" b="0" strike="noStrike" spc="-1">
                <a:solidFill>
                  <a:srgbClr val="000000"/>
                </a:solidFill>
                <a:latin typeface="Arial"/>
                <a:ea typeface="Cantarell"/>
              </a:rPr>
              <a:t>* Coffee bean roasting line SR 5 (new, 2023)</a:t>
            </a: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br/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endParaRPr lang="lv-LV" sz="1200" b="0" strike="noStrike" spc="-1">
              <a:latin typeface="Arial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780000" y="6300000"/>
            <a:ext cx="3778560" cy="3331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Cantarell"/>
              </a:rPr>
              <a:t>	Other equipment:</a:t>
            </a: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Cantarell"/>
              </a:rPr>
              <a:t>* Photoseparator (2018,  Sapsan SE 36 D) </a:t>
            </a:r>
            <a:br/>
            <a:r>
              <a:rPr lang="en-US" sz="1200" b="0" strike="noStrike" spc="-1">
                <a:solidFill>
                  <a:srgbClr val="000000"/>
                </a:solidFill>
                <a:latin typeface="Arial"/>
                <a:ea typeface="Cantarell"/>
              </a:rPr>
              <a:t>* Coffee beans packaging line "Makiz-Kompakt Y-03" (2019)</a:t>
            </a:r>
            <a:br/>
            <a:r>
              <a:rPr lang="en-US" sz="1200" b="0" strike="noStrike" spc="-1">
                <a:solidFill>
                  <a:srgbClr val="000000"/>
                </a:solidFill>
                <a:latin typeface="Arial"/>
                <a:ea typeface="Cantarell"/>
              </a:rPr>
              <a:t>* Packaging equipment for weighing and packaging of ground and bean coffee (2016)</a:t>
            </a:r>
            <a:br/>
            <a:r>
              <a:rPr lang="en-US" sz="1200" b="0" strike="noStrike" spc="-1">
                <a:solidFill>
                  <a:srgbClr val="000000"/>
                </a:solidFill>
                <a:latin typeface="Arial"/>
                <a:ea typeface="Cantarell"/>
              </a:rPr>
              <a:t>* Coffee grinders (2015, 2016)</a:t>
            </a: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Cantarell"/>
              </a:rPr>
              <a:t>* BT electric pallet truck (2017)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Cantarell"/>
              </a:rPr>
              <a:t> </a:t>
            </a:r>
            <a:br/>
            <a:r>
              <a:rPr lang="en-US" sz="1200" b="0" strike="noStrike" spc="-1">
                <a:solidFill>
                  <a:srgbClr val="000000"/>
                </a:solidFill>
                <a:latin typeface="Arial"/>
                <a:ea typeface="Cantarell"/>
              </a:rPr>
              <a:t>* Hydraulic hand stepper (2018) </a:t>
            </a:r>
            <a:br/>
            <a:r>
              <a:rPr lang="en-US" sz="1200" b="0" strike="noStrike" spc="-1">
                <a:solidFill>
                  <a:srgbClr val="000000"/>
                </a:solidFill>
                <a:latin typeface="Arial"/>
                <a:ea typeface="Cantarell"/>
              </a:rPr>
              <a:t>* Diesel forklift ( 2022)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Cantarell"/>
              </a:rPr>
              <a:t> </a:t>
            </a:r>
            <a:endParaRPr lang="lv-LV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Cantarell"/>
              </a:rPr>
              <a:t>* Auxiliary equipment </a:t>
            </a: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endParaRPr lang="lv-LV" sz="1200" b="0" strike="noStrike" spc="-1">
              <a:latin typeface="Arial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158800" y="9606240"/>
            <a:ext cx="2040120" cy="65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800" b="1" strike="noStrike" spc="-1">
                <a:solidFill>
                  <a:srgbClr val="000000"/>
                </a:solidFill>
                <a:latin typeface="Liberation Serif;Times New Roman"/>
                <a:ea typeface="Cantarell"/>
              </a:rPr>
              <a:t>FOR MORE INFORMATION CONTACT</a:t>
            </a:r>
            <a:endParaRPr lang="lv-LV" sz="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800" b="1" strike="noStrike" spc="-1">
                <a:solidFill>
                  <a:srgbClr val="000000"/>
                </a:solidFill>
                <a:latin typeface="Liberation Serif;Times New Roman"/>
                <a:ea typeface="Cantarell"/>
              </a:rPr>
              <a:t>Agnese Savockina</a:t>
            </a:r>
            <a:endParaRPr lang="lv-LV" sz="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800" b="1" strike="noStrike" spc="-1">
                <a:solidFill>
                  <a:srgbClr val="000000"/>
                </a:solidFill>
                <a:latin typeface="Liberation Serif;Times New Roman"/>
                <a:ea typeface="Cantarell"/>
              </a:rPr>
              <a:t>Consultant</a:t>
            </a:r>
            <a:endParaRPr lang="lv-LV" sz="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800" b="1" u="sng" strike="noStrike" spc="-1">
                <a:solidFill>
                  <a:srgbClr val="0000FF"/>
                </a:solidFill>
                <a:uFillTx/>
                <a:latin typeface="Liberation Serif;Times New Roman"/>
                <a:ea typeface="Cantarell"/>
                <a:hlinkClick r:id="rId3"/>
              </a:rPr>
              <a:t>Agnese.savockina@nilsson.lv</a:t>
            </a:r>
            <a:endParaRPr lang="lv-LV" sz="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800" b="1" strike="noStrike" spc="-1">
                <a:solidFill>
                  <a:srgbClr val="000000"/>
                </a:solidFill>
                <a:latin typeface="Liberation Serif;Times New Roman"/>
                <a:ea typeface="Cantarell"/>
              </a:rPr>
              <a:t>+371 28 777 723</a:t>
            </a:r>
            <a:endParaRPr lang="lv-LV" sz="800" b="0" strike="noStrike" spc="-1">
              <a:latin typeface="Arial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261080" y="2372760"/>
            <a:ext cx="4317840" cy="71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500" b="1" strike="noStrike" spc="-1">
                <a:solidFill>
                  <a:srgbClr val="FF0000"/>
                </a:solidFill>
                <a:latin typeface="Liberation Serif;Times New Roman"/>
                <a:ea typeface="Nimbus Sans"/>
              </a:rPr>
              <a:t>Whole equipment price 150`000,- EUR</a:t>
            </a:r>
            <a:br/>
            <a:r>
              <a:rPr lang="en-US" sz="1500" b="1" strike="noStrike" spc="-1">
                <a:solidFill>
                  <a:srgbClr val="FF0000"/>
                </a:solidFill>
                <a:latin typeface="Liberation Serif;Times New Roman"/>
                <a:ea typeface="Nimbus Sans"/>
              </a:rPr>
              <a:t> (+ VAT where applicable)</a:t>
            </a:r>
            <a:endParaRPr lang="lv-LV" sz="1500" b="0" strike="noStrike" spc="-1">
              <a:latin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4507560" y="2441160"/>
            <a:ext cx="2158560" cy="37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Cantarell"/>
              </a:rPr>
              <a:t>TECHNICAL PARAMETERS</a:t>
            </a:r>
            <a:endParaRPr lang="lv-LV" sz="1000" b="0" strike="noStrike" spc="-1">
              <a:latin typeface="Arial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780000" y="2700000"/>
            <a:ext cx="3778200" cy="6060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1" u="sng" strike="noStrike" spc="-1">
                <a:solidFill>
                  <a:srgbClr val="000000"/>
                </a:solidFill>
                <a:uFillTx/>
                <a:latin typeface="Arial"/>
                <a:ea typeface="Cantarell"/>
              </a:rPr>
              <a:t>Coffee bean roasting line SR120</a:t>
            </a: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Cantarell"/>
              </a:rPr>
              <a:t> (Almost new, 2023), comes with LPG tank (x tons) installation if necessary</a:t>
            </a: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Cantarell"/>
              </a:rPr>
              <a:t>*Only ca 20 tons roasted</a:t>
            </a: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Cantarell"/>
              </a:rPr>
              <a:t>*Batch size: 60-120 kg</a:t>
            </a: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Cantarell"/>
              </a:rPr>
              <a:t>*Efficiency up to 480 kg/h</a:t>
            </a: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Cantarell"/>
              </a:rPr>
              <a:t>*Roasting time: 10-20 min</a:t>
            </a: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Cantarell"/>
              </a:rPr>
              <a:t>*Burner fuel: LPG</a:t>
            </a: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Cantarell"/>
              </a:rPr>
              <a:t>*Gas supply pressure: 20-50 mbar</a:t>
            </a: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Cantarell"/>
              </a:rPr>
              <a:t>*Power supply: 3x400VAC</a:t>
            </a: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Cantarell"/>
              </a:rPr>
              <a:t>*15-inch touch panel</a:t>
            </a: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Cantarell"/>
              </a:rPr>
              <a:t>*Stainless steel housing and cast iron parts</a:t>
            </a: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Cantarell"/>
              </a:rPr>
              <a:t>*Double wall drum</a:t>
            </a: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Cantarell"/>
              </a:rPr>
              <a:t>*Temperature sensors in coffee and exhaust</a:t>
            </a: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Cantarell"/>
              </a:rPr>
              <a:t>*Control airflow by flaps allow user recover up to 30% of heat from the drum</a:t>
            </a: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Cantarell"/>
              </a:rPr>
              <a:t>*Drum and exhaust gas fan speed control</a:t>
            </a: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Cantarell"/>
              </a:rPr>
              <a:t>*Profiles and roasting recipe saving function</a:t>
            </a: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1" u="sng" strike="noStrike" spc="-1">
                <a:solidFill>
                  <a:srgbClr val="000000"/>
                </a:solidFill>
                <a:uFillTx/>
                <a:latin typeface="Arial"/>
                <a:ea typeface="Cantarell"/>
              </a:rPr>
              <a:t>Coffee bean roasting line SR 25</a:t>
            </a: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Cantarell"/>
              </a:rPr>
              <a:t> (used 2017)</a:t>
            </a: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Cantarell"/>
              </a:rPr>
              <a:t>*Batch size: 10-25 kg</a:t>
            </a: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Cantarell"/>
              </a:rPr>
              <a:t>*Efficiency up to 88 kg/h</a:t>
            </a: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Cantarell"/>
              </a:rPr>
              <a:t>*Roasting time 12-35 min</a:t>
            </a: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Cantarell"/>
              </a:rPr>
              <a:t>*Burner fuel: LPG/Natural gas/Biogas</a:t>
            </a: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Cantarell"/>
              </a:rPr>
              <a:t>*Gas supply pressure: 20-50 mbar (37 optimally)</a:t>
            </a: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Cantarell"/>
              </a:rPr>
              <a:t>*Power supply: 3x400VAC</a:t>
            </a: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Cantarell"/>
              </a:rPr>
              <a:t>*15-inch touchscreen</a:t>
            </a: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Cantarell"/>
              </a:rPr>
              <a:t>*Double wall drum</a:t>
            </a: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Cantarell"/>
              </a:rPr>
              <a:t>*Temperature sensors in coffee and in exhaust gases</a:t>
            </a: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Cantarell"/>
              </a:rPr>
              <a:t>*Stainless steel drum cover</a:t>
            </a: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Cantarell"/>
              </a:rPr>
              <a:t>*Fully modular burner</a:t>
            </a: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Cantarell"/>
              </a:rPr>
              <a:t>*Drum and exhaust gas fan speed control</a:t>
            </a: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br/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endParaRPr lang="lv-LV" sz="1200" b="0" strike="noStrike" spc="-1">
              <a:latin typeface="Arial"/>
            </a:endParaRPr>
          </a:p>
        </p:txBody>
      </p:sp>
      <p:pic>
        <p:nvPicPr>
          <p:cNvPr id="60" name="Picture 59"/>
          <p:cNvPicPr/>
          <p:nvPr/>
        </p:nvPicPr>
        <p:blipFill>
          <a:blip r:embed="rId2"/>
          <a:srcRect l="9242"/>
          <a:stretch/>
        </p:blipFill>
        <p:spPr>
          <a:xfrm>
            <a:off x="549360" y="3055680"/>
            <a:ext cx="3063600" cy="1518120"/>
          </a:xfrm>
          <a:prstGeom prst="rect">
            <a:avLst/>
          </a:prstGeom>
          <a:ln w="0">
            <a:noFill/>
          </a:ln>
        </p:spPr>
      </p:pic>
      <p:pic>
        <p:nvPicPr>
          <p:cNvPr id="63" name="Picture 62"/>
          <p:cNvPicPr/>
          <p:nvPr/>
        </p:nvPicPr>
        <p:blipFill>
          <a:blip r:embed="rId3"/>
          <a:srcRect l="21156" r="24099"/>
          <a:stretch/>
        </p:blipFill>
        <p:spPr>
          <a:xfrm>
            <a:off x="572400" y="6840000"/>
            <a:ext cx="2846160" cy="2338560"/>
          </a:xfrm>
          <a:prstGeom prst="rect">
            <a:avLst/>
          </a:prstGeom>
          <a:ln w="0">
            <a:noFill/>
          </a:ln>
        </p:spPr>
      </p:pic>
      <p:sp>
        <p:nvSpPr>
          <p:cNvPr id="64" name="Rectangle 63"/>
          <p:cNvSpPr/>
          <p:nvPr/>
        </p:nvSpPr>
        <p:spPr>
          <a:xfrm>
            <a:off x="5158800" y="9606240"/>
            <a:ext cx="2040120" cy="65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800" b="1" strike="noStrike" spc="-1">
                <a:solidFill>
                  <a:srgbClr val="000000"/>
                </a:solidFill>
                <a:latin typeface="Liberation Serif;Times New Roman"/>
                <a:ea typeface="Cantarell"/>
              </a:rPr>
              <a:t>FOR MORE INFORMATION CONTACT</a:t>
            </a:r>
            <a:endParaRPr lang="lv-LV" sz="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800" b="1" strike="noStrike" spc="-1">
                <a:solidFill>
                  <a:srgbClr val="000000"/>
                </a:solidFill>
                <a:latin typeface="Liberation Serif;Times New Roman"/>
                <a:ea typeface="Cantarell"/>
              </a:rPr>
              <a:t>Agnese Savockina</a:t>
            </a:r>
            <a:endParaRPr lang="lv-LV" sz="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800" b="1" strike="noStrike" spc="-1">
                <a:solidFill>
                  <a:srgbClr val="000000"/>
                </a:solidFill>
                <a:latin typeface="Liberation Serif;Times New Roman"/>
                <a:ea typeface="Cantarell"/>
              </a:rPr>
              <a:t>Consultant</a:t>
            </a:r>
            <a:endParaRPr lang="lv-LV" sz="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800" b="1" u="sng" strike="noStrike" spc="-1">
                <a:solidFill>
                  <a:srgbClr val="0000FF"/>
                </a:solidFill>
                <a:uFillTx/>
                <a:latin typeface="Liberation Serif;Times New Roman"/>
                <a:ea typeface="Cantarell"/>
                <a:hlinkClick r:id="rId4"/>
              </a:rPr>
              <a:t>Agnese.savockina@nilsson.lv</a:t>
            </a:r>
            <a:endParaRPr lang="lv-LV" sz="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800" b="1" strike="noStrike" spc="-1">
                <a:solidFill>
                  <a:srgbClr val="000000"/>
                </a:solidFill>
                <a:latin typeface="Liberation Serif;Times New Roman"/>
                <a:ea typeface="Cantarell"/>
              </a:rPr>
              <a:t>+371 28 777 723</a:t>
            </a:r>
            <a:endParaRPr lang="lv-LV" sz="800" b="0" strike="noStrike" spc="-1">
              <a:latin typeface="Arial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329000" y="3332880"/>
            <a:ext cx="4317840" cy="71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500" b="1" strike="noStrike" spc="-1">
                <a:solidFill>
                  <a:srgbClr val="FF0000"/>
                </a:solidFill>
                <a:latin typeface="Liberation Serif;Times New Roman"/>
                <a:ea typeface="Nimbus Sans"/>
              </a:rPr>
              <a:t>Price 80`000,- EUR</a:t>
            </a:r>
            <a:br/>
            <a:r>
              <a:rPr lang="en-US" sz="1500" b="1" strike="noStrike" spc="-1">
                <a:solidFill>
                  <a:srgbClr val="FF0000"/>
                </a:solidFill>
                <a:latin typeface="Liberation Serif;Times New Roman"/>
                <a:ea typeface="Nimbus Sans"/>
              </a:rPr>
              <a:t> </a:t>
            </a:r>
            <a:endParaRPr lang="lv-LV" sz="1500" b="0" strike="noStrike" spc="-1">
              <a:latin typeface="Arial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580000" y="6759000"/>
            <a:ext cx="1911240" cy="55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500" b="1" strike="noStrike" spc="-1">
                <a:solidFill>
                  <a:srgbClr val="FF0000"/>
                </a:solidFill>
                <a:latin typeface="Liberation Serif;Times New Roman"/>
                <a:ea typeface="Nimbus Sans"/>
              </a:rPr>
              <a:t>Price 15`000,- EUR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br/>
            <a:r>
              <a:rPr lang="en-US" sz="1500" b="1" strike="noStrike" spc="-1">
                <a:solidFill>
                  <a:srgbClr val="FF0000"/>
                </a:solidFill>
                <a:latin typeface="Liberation Serif;Times New Roman"/>
                <a:ea typeface="Nimbus Sans"/>
              </a:rPr>
              <a:t> </a:t>
            </a:r>
            <a:endParaRPr lang="lv-LV" sz="1500" b="0" strike="noStrike" spc="-1">
              <a:latin typeface="Arial"/>
            </a:endParaRPr>
          </a:p>
        </p:txBody>
      </p:sp>
      <p:sp>
        <p:nvSpPr>
          <p:cNvPr id="67" name="PlaceHolder 2"/>
          <p:cNvSpPr/>
          <p:nvPr/>
        </p:nvSpPr>
        <p:spPr>
          <a:xfrm>
            <a:off x="-900000" y="360000"/>
            <a:ext cx="6693840" cy="2202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500" b="1" strike="noStrike" spc="-1">
                <a:solidFill>
                  <a:srgbClr val="000000"/>
                </a:solidFill>
                <a:latin typeface="Liberation Serif;Times New Roman"/>
                <a:ea typeface="Nimbus Sans"/>
              </a:rPr>
              <a:t>LIQUIDATION OF ROASTING EQUIPMENT</a:t>
            </a:r>
            <a:br/>
            <a:r>
              <a:rPr lang="en-US" sz="1500" b="1" strike="noStrike" spc="-1">
                <a:solidFill>
                  <a:srgbClr val="000000"/>
                </a:solidFill>
                <a:latin typeface="Liberation Serif;Times New Roman"/>
                <a:ea typeface="Nimbus Sans"/>
              </a:rPr>
              <a:t>ONE – TIME OFFER</a:t>
            </a:r>
            <a:endParaRPr lang="lv-LV" sz="1500" b="0" strike="noStrike" spc="-1">
              <a:latin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4500000" y="2700360"/>
            <a:ext cx="2158560" cy="37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Cantarell"/>
              </a:rPr>
              <a:t>TECHNICAL PARAMETERS</a:t>
            </a:r>
            <a:endParaRPr lang="lv-LV" sz="1000" b="0" strike="noStrike" spc="-1">
              <a:latin typeface="Arial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600000" y="2975040"/>
            <a:ext cx="3958200" cy="6060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u="sng" strike="noStrike" spc="-1">
                <a:solidFill>
                  <a:srgbClr val="000000"/>
                </a:solidFill>
                <a:uFillTx/>
                <a:latin typeface="Arial"/>
                <a:ea typeface="Cantarell"/>
              </a:rPr>
              <a:t>Coffee bean roasting line SR 5 </a:t>
            </a: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Cantarell"/>
              </a:rPr>
              <a:t>(new, 2023)</a:t>
            </a: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Cantarell"/>
              </a:rPr>
              <a:t>*Batch size: 2-6 kg</a:t>
            </a: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Cantarell"/>
              </a:rPr>
              <a:t>*Efficiency up to 20 kg/h</a:t>
            </a: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Cantarell"/>
              </a:rPr>
              <a:t>*Roasting time 8-20 min</a:t>
            </a: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Cantarell"/>
              </a:rPr>
              <a:t>*Burner fuel: LPG/Natural gas/Biogas</a:t>
            </a: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Cantarell"/>
              </a:rPr>
              <a:t>*Gas supply pressure: 20-50 mbar (37 optimally)</a:t>
            </a: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Cantarell"/>
              </a:rPr>
              <a:t>*Power supply: 1x230VAC</a:t>
            </a: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Cantarell"/>
              </a:rPr>
              <a:t>*Double wall drum</a:t>
            </a: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Cantarell"/>
              </a:rPr>
              <a:t>*Temperature sensors in coffee and in exhaust gases</a:t>
            </a: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Cantarell"/>
              </a:rPr>
              <a:t>*Stainless steel housing</a:t>
            </a: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Cantarell"/>
              </a:rPr>
              <a:t>*Fully modular burner</a:t>
            </a: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Cantarell"/>
              </a:rPr>
              <a:t>*Drum rotation speed control</a:t>
            </a: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Cantarell"/>
              </a:rPr>
              <a:t>*Exhaust gas fan speed control</a:t>
            </a: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u="sng" strike="noStrike" spc="-1">
                <a:solidFill>
                  <a:srgbClr val="000000"/>
                </a:solidFill>
                <a:uFillTx/>
                <a:latin typeface="Arial"/>
                <a:ea typeface="Cantarell"/>
              </a:rPr>
              <a:t>Photoseparator Sapsan SE 36 D</a:t>
            </a: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Cantarell"/>
              </a:rPr>
              <a:t> (used, 2018)</a:t>
            </a: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Cantarell"/>
              </a:rPr>
              <a:t>Block feed product:</a:t>
            </a: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Cantarell"/>
              </a:rPr>
              <a:t>*Trays of vibrators from stainless steel;</a:t>
            </a: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Cantarell"/>
              </a:rPr>
              <a:t>*1 vibrator;</a:t>
            </a: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Cantarell"/>
              </a:rPr>
              <a:t>*1 sliding tray.</a:t>
            </a: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Cantarell"/>
              </a:rPr>
              <a:t>Optical-electronic block:</a:t>
            </a: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Cantarell"/>
              </a:rPr>
              <a:t>*LED backlight</a:t>
            </a: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Cantarell"/>
              </a:rPr>
              <a:t>*2 RGB (color) speed cameras with computing</a:t>
            </a: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Cantarell"/>
              </a:rPr>
              <a:t>Blocks on the basis of powerful dual-core processors digital signal processing, with 3 linear sensors of 2128 pixels each, improved color transfer with color formation</a:t>
            </a: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Cantarell"/>
              </a:rPr>
              <a:t>digital image with 16,000,000 colors and frequencies</a:t>
            </a: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Cantarell"/>
              </a:rPr>
              <a:t>scanning up to 20,000 frames (strok) in seconds;</a:t>
            </a: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Cantarell"/>
              </a:rPr>
              <a:t>*Automatic cleaning system with timer.</a:t>
            </a: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Cantarell"/>
              </a:rPr>
              <a:t>Block of pneumatic valves:</a:t>
            </a: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Cantarell"/>
              </a:rPr>
              <a:t>*36 pneumatic valves «MAC»;</a:t>
            </a: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Cantarell"/>
              </a:rPr>
              <a:t>*Block of air conditioning and separator "FESTO".</a:t>
            </a: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br/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endParaRPr lang="lv-LV" sz="1200" b="0" strike="noStrike" spc="-1">
              <a:latin typeface="Arial"/>
            </a:endParaRPr>
          </a:p>
        </p:txBody>
      </p:sp>
      <p:pic>
        <p:nvPicPr>
          <p:cNvPr id="71" name="Picture 70"/>
          <p:cNvPicPr/>
          <p:nvPr/>
        </p:nvPicPr>
        <p:blipFill>
          <a:blip r:embed="rId2"/>
          <a:srcRect t="32826" b="15521"/>
          <a:stretch/>
        </p:blipFill>
        <p:spPr>
          <a:xfrm>
            <a:off x="1260000" y="3060000"/>
            <a:ext cx="2193840" cy="2518560"/>
          </a:xfrm>
          <a:prstGeom prst="rect">
            <a:avLst/>
          </a:prstGeom>
          <a:ln w="0">
            <a:noFill/>
          </a:ln>
        </p:spPr>
      </p:pic>
      <p:pic>
        <p:nvPicPr>
          <p:cNvPr id="73" name="Picture 72"/>
          <p:cNvPicPr/>
          <p:nvPr/>
        </p:nvPicPr>
        <p:blipFill>
          <a:blip r:embed="rId3"/>
          <a:srcRect t="15739" b="10862"/>
          <a:stretch/>
        </p:blipFill>
        <p:spPr>
          <a:xfrm>
            <a:off x="1184400" y="5940360"/>
            <a:ext cx="1874160" cy="3058200"/>
          </a:xfrm>
          <a:prstGeom prst="rect">
            <a:avLst/>
          </a:prstGeom>
          <a:ln w="0">
            <a:noFill/>
          </a:ln>
        </p:spPr>
      </p:pic>
      <p:sp>
        <p:nvSpPr>
          <p:cNvPr id="74" name="Rectangle 73"/>
          <p:cNvSpPr/>
          <p:nvPr/>
        </p:nvSpPr>
        <p:spPr>
          <a:xfrm>
            <a:off x="613440" y="9000000"/>
            <a:ext cx="2805120" cy="145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Cantarell"/>
              </a:rPr>
              <a:t>Control unit:</a:t>
            </a: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Cantarell"/>
              </a:rPr>
              <a:t>*Sensor control, TFT LCD, Windows 7.</a:t>
            </a: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Cantarell"/>
              </a:rPr>
              <a:t>Construction:</a:t>
            </a: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Cantarell"/>
              </a:rPr>
              <a:t>*Stainless steel for working with food</a:t>
            </a: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Cantarell"/>
              </a:rPr>
              <a:t>products;</a:t>
            </a: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Cantarell"/>
              </a:rPr>
              <a:t>*Powder coating frame;</a:t>
            </a: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Cantarell"/>
              </a:rPr>
              <a:t>*Industrial glass, high strength</a:t>
            </a:r>
            <a:endParaRPr lang="lv-LV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Cantarell"/>
              </a:rPr>
              <a:t>anti-scratch protection system</a:t>
            </a:r>
            <a:endParaRPr lang="lv-LV" sz="1200" b="0" strike="noStrike" spc="-1">
              <a:latin typeface="Arial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158800" y="9606240"/>
            <a:ext cx="2040120" cy="65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800" b="1" strike="noStrike" spc="-1">
                <a:solidFill>
                  <a:srgbClr val="000000"/>
                </a:solidFill>
                <a:latin typeface="Liberation Serif;Times New Roman"/>
                <a:ea typeface="Cantarell"/>
              </a:rPr>
              <a:t>FOR MORE INFORMATION CONTACT</a:t>
            </a:r>
            <a:endParaRPr lang="lv-LV" sz="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800" b="1" strike="noStrike" spc="-1">
                <a:solidFill>
                  <a:srgbClr val="000000"/>
                </a:solidFill>
                <a:latin typeface="Liberation Serif;Times New Roman"/>
                <a:ea typeface="Cantarell"/>
              </a:rPr>
              <a:t>Agnese Savockina</a:t>
            </a:r>
            <a:endParaRPr lang="lv-LV" sz="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800" b="1" strike="noStrike" spc="-1">
                <a:solidFill>
                  <a:srgbClr val="000000"/>
                </a:solidFill>
                <a:latin typeface="Liberation Serif;Times New Roman"/>
                <a:ea typeface="Cantarell"/>
              </a:rPr>
              <a:t>Consultant</a:t>
            </a:r>
            <a:endParaRPr lang="lv-LV" sz="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800" b="1" u="sng" strike="noStrike" spc="-1">
                <a:solidFill>
                  <a:srgbClr val="0000FF"/>
                </a:solidFill>
                <a:uFillTx/>
                <a:latin typeface="Liberation Serif;Times New Roman"/>
                <a:ea typeface="Cantarell"/>
                <a:hlinkClick r:id="rId4"/>
              </a:rPr>
              <a:t>Agnese.savockina@nilsson.lv</a:t>
            </a:r>
            <a:endParaRPr lang="lv-LV" sz="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800" b="1" strike="noStrike" spc="-1">
                <a:solidFill>
                  <a:srgbClr val="000000"/>
                </a:solidFill>
                <a:latin typeface="Liberation Serif;Times New Roman"/>
                <a:ea typeface="Cantarell"/>
              </a:rPr>
              <a:t>+371 28 777 723</a:t>
            </a:r>
            <a:endParaRPr lang="lv-LV" sz="800" b="0" strike="noStrike" spc="-1">
              <a:latin typeface="Arial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468040" y="3240000"/>
            <a:ext cx="1911240" cy="55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500" b="1" strike="noStrike" spc="-1">
                <a:solidFill>
                  <a:srgbClr val="FF0000"/>
                </a:solidFill>
                <a:latin typeface="Liberation Serif;Times New Roman"/>
                <a:ea typeface="Nimbus Sans"/>
              </a:rPr>
              <a:t>Price 7`000,- EUR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br/>
            <a:r>
              <a:rPr lang="en-US" sz="1500" b="1" strike="noStrike" spc="-1">
                <a:solidFill>
                  <a:srgbClr val="FF0000"/>
                </a:solidFill>
                <a:latin typeface="Liberation Serif;Times New Roman"/>
                <a:ea typeface="Nimbus Sans"/>
              </a:rPr>
              <a:t> </a:t>
            </a:r>
            <a:endParaRPr lang="lv-LV" sz="1500" b="0" strike="noStrike" spc="-1">
              <a:latin typeface="Arial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580000" y="5923080"/>
            <a:ext cx="1911240" cy="55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500" b="1" strike="noStrike" spc="-1">
                <a:solidFill>
                  <a:srgbClr val="FF0000"/>
                </a:solidFill>
                <a:latin typeface="Liberation Serif;Times New Roman"/>
                <a:ea typeface="Nimbus Sans"/>
              </a:rPr>
              <a:t>Price 10`000,- EUR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br/>
            <a:r>
              <a:rPr lang="en-US" sz="1500" b="1" strike="noStrike" spc="-1">
                <a:solidFill>
                  <a:srgbClr val="FF0000"/>
                </a:solidFill>
                <a:latin typeface="Liberation Serif;Times New Roman"/>
                <a:ea typeface="Nimbus Sans"/>
              </a:rPr>
              <a:t> </a:t>
            </a:r>
            <a:endParaRPr lang="lv-LV" sz="1500" b="0" strike="noStrike" spc="-1">
              <a:latin typeface="Arial"/>
            </a:endParaRPr>
          </a:p>
        </p:txBody>
      </p:sp>
      <p:sp>
        <p:nvSpPr>
          <p:cNvPr id="78" name="PlaceHolder 3"/>
          <p:cNvSpPr/>
          <p:nvPr/>
        </p:nvSpPr>
        <p:spPr>
          <a:xfrm>
            <a:off x="-900000" y="360000"/>
            <a:ext cx="6693840" cy="2202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500" b="1" strike="noStrike" spc="-1">
                <a:solidFill>
                  <a:srgbClr val="000000"/>
                </a:solidFill>
                <a:latin typeface="Liberation Serif;Times New Roman"/>
                <a:ea typeface="Nimbus Sans"/>
              </a:rPr>
              <a:t>LIQUIDATION OF ROASTING EQUIPMENT</a:t>
            </a:r>
            <a:br/>
            <a:r>
              <a:rPr lang="en-US" sz="1500" b="1" strike="noStrike" spc="-1">
                <a:solidFill>
                  <a:srgbClr val="000000"/>
                </a:solidFill>
                <a:latin typeface="Liberation Serif;Times New Roman"/>
                <a:ea typeface="Nimbus Sans"/>
              </a:rPr>
              <a:t>ONE – TIME OFFER</a:t>
            </a:r>
            <a:endParaRPr lang="lv-LV" sz="1500" b="0" strike="noStrike" spc="-1">
              <a:latin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>
          <a:xfrm>
            <a:off x="4500000" y="2700720"/>
            <a:ext cx="2158560" cy="37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Cantarell"/>
              </a:rPr>
              <a:t>TECHNICAL PARAMETERS</a:t>
            </a:r>
            <a:endParaRPr lang="lv-LV" sz="1000" b="0" strike="noStrike" spc="-1">
              <a:latin typeface="Arial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600000" y="2975040"/>
            <a:ext cx="3958200" cy="6060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endParaRPr lang="lv-LV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1" u="sng" strike="noStrike" spc="-1" dirty="0">
                <a:solidFill>
                  <a:srgbClr val="000000"/>
                </a:solidFill>
                <a:uFillTx/>
                <a:latin typeface="Arial"/>
                <a:ea typeface="Cantarell"/>
              </a:rPr>
              <a:t>Full coffee beans roasting equipment "</a:t>
            </a:r>
            <a:r>
              <a:rPr lang="en-US" sz="1200" b="1" u="sng" strike="noStrike" spc="-1" dirty="0" err="1">
                <a:solidFill>
                  <a:srgbClr val="000000"/>
                </a:solidFill>
                <a:uFillTx/>
                <a:latin typeface="Arial"/>
                <a:ea typeface="Cantarell"/>
              </a:rPr>
              <a:t>Makiz-Kompakt</a:t>
            </a:r>
            <a:r>
              <a:rPr lang="en-US" sz="1200" b="1" u="sng" strike="noStrike" spc="-1" dirty="0">
                <a:solidFill>
                  <a:srgbClr val="000000"/>
                </a:solidFill>
                <a:uFillTx/>
                <a:latin typeface="Arial"/>
                <a:ea typeface="Cantarell"/>
              </a:rPr>
              <a:t> Y-03"</a:t>
            </a:r>
            <a:r>
              <a:rPr lang="en-US" sz="1200" b="0" strike="noStrike" spc="-1" dirty="0">
                <a:solidFill>
                  <a:srgbClr val="000000"/>
                </a:solidFill>
                <a:latin typeface="Arial"/>
                <a:ea typeface="Cantarell"/>
              </a:rPr>
              <a:t> (used, 2019)</a:t>
            </a:r>
            <a:endParaRPr lang="lv-LV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endParaRPr lang="lv-LV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endParaRPr lang="lv-LV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endParaRPr lang="lv-LV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 dirty="0">
                <a:solidFill>
                  <a:srgbClr val="000000"/>
                </a:solidFill>
                <a:latin typeface="Arial"/>
                <a:ea typeface="Cantarell"/>
              </a:rPr>
              <a:t>Packaging line with bag former, degassing valve applicator, weighing, nitrogen flushing), additional forming heads available</a:t>
            </a:r>
            <a:endParaRPr lang="lv-LV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endParaRPr lang="lv-LV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 dirty="0">
                <a:solidFill>
                  <a:srgbClr val="000000"/>
                </a:solidFill>
                <a:latin typeface="Arial"/>
                <a:ea typeface="Cantarell"/>
              </a:rPr>
              <a:t>*"flat bottom" packages</a:t>
            </a:r>
            <a:endParaRPr lang="lv-LV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 dirty="0">
                <a:solidFill>
                  <a:srgbClr val="000000"/>
                </a:solidFill>
                <a:latin typeface="Arial"/>
                <a:ea typeface="Cantarell"/>
              </a:rPr>
              <a:t>*film correction system</a:t>
            </a:r>
            <a:endParaRPr lang="lv-LV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 dirty="0">
                <a:solidFill>
                  <a:srgbClr val="000000"/>
                </a:solidFill>
                <a:latin typeface="Arial"/>
                <a:ea typeface="Cantarell"/>
              </a:rPr>
              <a:t>*edge forming unit</a:t>
            </a:r>
            <a:endParaRPr lang="lv-LV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 dirty="0">
                <a:solidFill>
                  <a:srgbClr val="000000"/>
                </a:solidFill>
                <a:latin typeface="Arial"/>
                <a:ea typeface="Cantarell"/>
              </a:rPr>
              <a:t>*sensor photo tags</a:t>
            </a:r>
            <a:endParaRPr lang="lv-LV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 dirty="0">
                <a:solidFill>
                  <a:srgbClr val="000000"/>
                </a:solidFill>
                <a:latin typeface="Arial"/>
                <a:ea typeface="Cantarell"/>
              </a:rPr>
              <a:t>*encoder</a:t>
            </a:r>
            <a:endParaRPr lang="lv-LV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 dirty="0">
                <a:solidFill>
                  <a:srgbClr val="000000"/>
                </a:solidFill>
                <a:latin typeface="Arial"/>
                <a:ea typeface="Cantarell"/>
              </a:rPr>
              <a:t>*film width from 270-560 mm.</a:t>
            </a:r>
            <a:endParaRPr lang="lv-LV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 dirty="0">
                <a:solidFill>
                  <a:srgbClr val="000000"/>
                </a:solidFill>
                <a:latin typeface="Arial"/>
                <a:ea typeface="Cantarell"/>
              </a:rPr>
              <a:t>*the maximum package is 150x100 mm.</a:t>
            </a:r>
            <a:endParaRPr lang="lv-LV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 dirty="0">
                <a:solidFill>
                  <a:srgbClr val="000000"/>
                </a:solidFill>
                <a:latin typeface="Arial"/>
                <a:ea typeface="Cantarell"/>
              </a:rPr>
              <a:t>Characteristics:</a:t>
            </a:r>
            <a:endParaRPr lang="lv-LV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Cantarell"/>
              </a:rPr>
              <a:t>Productivity </a:t>
            </a:r>
            <a:r>
              <a:rPr lang="en-US" sz="1200" b="0" strike="noStrike" spc="-1" dirty="0">
                <a:solidFill>
                  <a:srgbClr val="000000"/>
                </a:solidFill>
                <a:latin typeface="Arial"/>
                <a:ea typeface="Cantarell"/>
              </a:rPr>
              <a:t>- up to 40 packages/min</a:t>
            </a:r>
            <a:endParaRPr lang="lv-LV" sz="1200" spc="-1" dirty="0">
              <a:solidFill>
                <a:srgbClr val="000000"/>
              </a:solidFill>
              <a:latin typeface="Arial"/>
              <a:ea typeface="Cantarel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 dirty="0">
                <a:solidFill>
                  <a:srgbClr val="000000"/>
                </a:solidFill>
                <a:latin typeface="Arial"/>
                <a:ea typeface="Cantarell"/>
              </a:rPr>
              <a:t>Performance is specified for single stretch film</a:t>
            </a:r>
            <a:endParaRPr lang="lv-LV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 dirty="0">
                <a:solidFill>
                  <a:srgbClr val="000000"/>
                </a:solidFill>
                <a:latin typeface="Arial"/>
                <a:ea typeface="Cantarell"/>
              </a:rPr>
              <a:t>*power supply 220 V, 50 GHz;</a:t>
            </a:r>
            <a:endParaRPr lang="lv-LV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 dirty="0">
                <a:solidFill>
                  <a:srgbClr val="000000"/>
                </a:solidFill>
                <a:latin typeface="Arial"/>
                <a:ea typeface="Cantarell"/>
              </a:rPr>
              <a:t>*power consumption 1.5 kW;</a:t>
            </a:r>
            <a:endParaRPr lang="lv-LV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 dirty="0">
                <a:solidFill>
                  <a:srgbClr val="000000"/>
                </a:solidFill>
                <a:latin typeface="Arial"/>
                <a:ea typeface="Cantarell"/>
              </a:rPr>
              <a:t>*pneumatic drive, flow rate 400 l/min;</a:t>
            </a:r>
            <a:endParaRPr lang="lv-LV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200" b="0" strike="noStrike" spc="-1" dirty="0">
                <a:solidFill>
                  <a:srgbClr val="000000"/>
                </a:solidFill>
                <a:latin typeface="Arial"/>
                <a:ea typeface="Cantarell"/>
              </a:rPr>
              <a:t>*weight bucket capacity 6.0 l;</a:t>
            </a:r>
            <a:endParaRPr lang="lv-LV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endParaRPr lang="lv-LV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endParaRPr lang="lv-LV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endParaRPr lang="lv-LV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endParaRPr lang="lv-LV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endParaRPr lang="lv-LV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endParaRPr lang="lv-LV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endParaRPr lang="lv-LV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br>
              <a:rPr dirty="0"/>
            </a:br>
            <a:endParaRPr lang="lv-LV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endParaRPr lang="lv-LV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endParaRPr lang="lv-LV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endParaRPr lang="lv-LV" sz="1200" b="0" strike="noStrike" spc="-1" dirty="0">
              <a:latin typeface="Arial"/>
            </a:endParaRPr>
          </a:p>
        </p:txBody>
      </p:sp>
      <p:pic>
        <p:nvPicPr>
          <p:cNvPr id="82" name="Picture 81"/>
          <p:cNvPicPr/>
          <p:nvPr/>
        </p:nvPicPr>
        <p:blipFill>
          <a:blip r:embed="rId2"/>
          <a:srcRect l="8679" t="11395" r="3219"/>
          <a:stretch/>
        </p:blipFill>
        <p:spPr>
          <a:xfrm>
            <a:off x="180000" y="3960000"/>
            <a:ext cx="3418920" cy="1546560"/>
          </a:xfrm>
          <a:prstGeom prst="rect">
            <a:avLst/>
          </a:prstGeom>
          <a:ln w="0">
            <a:noFill/>
          </a:ln>
        </p:spPr>
      </p:pic>
      <p:sp>
        <p:nvSpPr>
          <p:cNvPr id="85" name="Rectangle 84"/>
          <p:cNvSpPr/>
          <p:nvPr/>
        </p:nvSpPr>
        <p:spPr>
          <a:xfrm>
            <a:off x="5158800" y="9606240"/>
            <a:ext cx="2040120" cy="65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800" b="1" strike="noStrike" spc="-1">
                <a:solidFill>
                  <a:srgbClr val="000000"/>
                </a:solidFill>
                <a:latin typeface="Liberation Serif;Times New Roman"/>
                <a:ea typeface="Cantarell"/>
              </a:rPr>
              <a:t>FOR MORE INFORMATION CONTACT</a:t>
            </a:r>
            <a:endParaRPr lang="lv-LV" sz="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800" b="1" strike="noStrike" spc="-1">
                <a:solidFill>
                  <a:srgbClr val="000000"/>
                </a:solidFill>
                <a:latin typeface="Liberation Serif;Times New Roman"/>
                <a:ea typeface="Cantarell"/>
              </a:rPr>
              <a:t>Agnese Savockina</a:t>
            </a:r>
            <a:endParaRPr lang="lv-LV" sz="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800" b="1" strike="noStrike" spc="-1">
                <a:solidFill>
                  <a:srgbClr val="000000"/>
                </a:solidFill>
                <a:latin typeface="Liberation Serif;Times New Roman"/>
                <a:ea typeface="Cantarell"/>
              </a:rPr>
              <a:t>Consultant</a:t>
            </a:r>
            <a:endParaRPr lang="lv-LV" sz="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800" b="1" u="sng" strike="noStrike" spc="-1">
                <a:solidFill>
                  <a:srgbClr val="0000FF"/>
                </a:solidFill>
                <a:uFillTx/>
                <a:latin typeface="Liberation Serif;Times New Roman"/>
                <a:ea typeface="Cantarell"/>
                <a:hlinkClick r:id="rId3"/>
              </a:rPr>
              <a:t>Agnese.savockina@nilsson.lv</a:t>
            </a:r>
            <a:endParaRPr lang="lv-LV" sz="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800" b="1" strike="noStrike" spc="-1">
                <a:solidFill>
                  <a:srgbClr val="000000"/>
                </a:solidFill>
                <a:latin typeface="Liberation Serif;Times New Roman"/>
                <a:ea typeface="Cantarell"/>
              </a:rPr>
              <a:t>+371 28 777 723</a:t>
            </a:r>
            <a:endParaRPr lang="lv-LV" sz="800" b="0" strike="noStrike" spc="-1">
              <a:latin typeface="Arial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5468040" y="3797280"/>
            <a:ext cx="1911240" cy="55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500" b="1" strike="noStrike" spc="-1" dirty="0">
                <a:solidFill>
                  <a:srgbClr val="FF0000"/>
                </a:solidFill>
                <a:latin typeface="Liberation Serif;Times New Roman"/>
                <a:ea typeface="Nimbus Sans"/>
              </a:rPr>
              <a:t>Price 15`000,- EUR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br>
              <a:rPr dirty="0"/>
            </a:br>
            <a:r>
              <a:rPr lang="en-US" sz="1500" b="1" strike="noStrike" spc="-1" dirty="0">
                <a:solidFill>
                  <a:srgbClr val="FF0000"/>
                </a:solidFill>
                <a:latin typeface="Liberation Serif;Times New Roman"/>
                <a:ea typeface="Nimbus Sans"/>
              </a:rPr>
              <a:t> </a:t>
            </a:r>
            <a:endParaRPr lang="lv-LV" sz="1500" b="0" strike="noStrike" spc="-1" dirty="0">
              <a:latin typeface="Arial"/>
            </a:endParaRPr>
          </a:p>
        </p:txBody>
      </p:sp>
      <p:sp>
        <p:nvSpPr>
          <p:cNvPr id="87" name="PlaceHolder 4"/>
          <p:cNvSpPr/>
          <p:nvPr/>
        </p:nvSpPr>
        <p:spPr>
          <a:xfrm>
            <a:off x="-900000" y="360000"/>
            <a:ext cx="6693840" cy="2202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1500" b="1" strike="noStrike" spc="-1">
                <a:solidFill>
                  <a:srgbClr val="000000"/>
                </a:solidFill>
                <a:latin typeface="Liberation Serif;Times New Roman"/>
                <a:ea typeface="Nimbus Sans"/>
              </a:rPr>
              <a:t>LIQUIDATION OF ROASTING EQUIPMENT</a:t>
            </a:r>
            <a:br/>
            <a:r>
              <a:rPr lang="en-US" sz="1500" b="1" strike="noStrike" spc="-1">
                <a:solidFill>
                  <a:srgbClr val="000000"/>
                </a:solidFill>
                <a:latin typeface="Liberation Serif;Times New Roman"/>
                <a:ea typeface="Nimbus Sans"/>
              </a:rPr>
              <a:t>ONE – TIME OFFER</a:t>
            </a:r>
            <a:endParaRPr lang="lv-LV" sz="1500" b="0" strike="noStrike" spc="-1">
              <a:latin typeface="Arial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19086</TotalTime>
  <Words>931</Words>
  <Application>Microsoft Office PowerPoint</Application>
  <PresentationFormat>Custom</PresentationFormat>
  <Paragraphs>168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Liberation Serif;Times New Roman</vt:lpstr>
      <vt:lpstr>Noto Sans</vt:lpstr>
      <vt:lpstr>Symbol</vt:lpstr>
      <vt:lpstr>Times New Roman</vt:lpstr>
      <vt:lpstr>Wingdings</vt:lpstr>
      <vt:lpstr>Office Theme</vt:lpstr>
      <vt:lpstr>LIQUIDATION OF ROASTING EQUIPMENT ONE – TIME OFFER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Freshes</dc:title>
  <dc:subject/>
  <dc:creator/>
  <dc:description/>
  <cp:lastModifiedBy>Nils Bondars</cp:lastModifiedBy>
  <cp:revision>27</cp:revision>
  <cp:lastPrinted>2024-09-12T14:25:27Z</cp:lastPrinted>
  <dcterms:created xsi:type="dcterms:W3CDTF">2024-01-04T14:24:14Z</dcterms:created>
  <dcterms:modified xsi:type="dcterms:W3CDTF">2025-03-12T08:31:21Z</dcterms:modified>
  <dc:language>lv-LV</dc:language>
</cp:coreProperties>
</file>